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323" r:id="rId2"/>
    <p:sldId id="321" r:id="rId3"/>
    <p:sldId id="287" r:id="rId4"/>
    <p:sldId id="288" r:id="rId5"/>
    <p:sldId id="324" r:id="rId6"/>
    <p:sldId id="325" r:id="rId7"/>
    <p:sldId id="319" r:id="rId8"/>
    <p:sldId id="296" r:id="rId9"/>
    <p:sldId id="304" r:id="rId10"/>
    <p:sldId id="311" r:id="rId11"/>
    <p:sldId id="322" r:id="rId12"/>
    <p:sldId id="316" r:id="rId13"/>
    <p:sldId id="303" r:id="rId14"/>
    <p:sldId id="312" r:id="rId15"/>
    <p:sldId id="315" r:id="rId16"/>
    <p:sldId id="313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2" autoAdjust="0"/>
    <p:restoredTop sz="86375" autoAdjust="0"/>
  </p:normalViewPr>
  <p:slideViewPr>
    <p:cSldViewPr>
      <p:cViewPr varScale="1">
        <p:scale>
          <a:sx n="59" d="100"/>
          <a:sy n="59" d="100"/>
        </p:scale>
        <p:origin x="-1228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664" y="-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D336-E9A0-4928-90D3-C3F8E0034324}" type="datetimeFigureOut">
              <a:rPr lang="fr-FR" smtClean="0"/>
              <a:pPr/>
              <a:t>15/10/2025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4B2EB-B870-4EDD-9FD4-48F2361676D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28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4B2EB-B870-4EDD-9FD4-48F2361676DB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4B2EB-B870-4EDD-9FD4-48F2361676DB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4B2EB-B870-4EDD-9FD4-48F2361676DB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4B2EB-B870-4EDD-9FD4-48F2361676DB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4B2EB-B870-4EDD-9FD4-48F2361676DB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4B2EB-B870-4EDD-9FD4-48F2361676DB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r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7" name="Espace réservé du contenu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5" name="Espace réservé de la date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fr-BE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4" name="Espace réservé du contenu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1" name="Espace réservé du numéro de diapositive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8" name="Espace réservé du contenu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24" name="Espace réservé du pied de page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6" name="Espace réservé du texte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5" name="Espace réservé de la date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29" name="Espace réservé du pied de page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1" name="Espace réservé du numéro de diapositive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7" name="Titr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6" name="Espace réservé du texte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15/10/2025</a:t>
            </a:fld>
            <a:endParaRPr lang="fr-BE"/>
          </a:p>
        </p:txBody>
      </p:sp>
      <p:sp>
        <p:nvSpPr>
          <p:cNvPr id="28" name="Espace réservé du pied de page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titre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ndir un rectangle avec un coin diagonal 5"/>
          <p:cNvSpPr/>
          <p:nvPr/>
        </p:nvSpPr>
        <p:spPr>
          <a:xfrm>
            <a:off x="214282" y="428604"/>
            <a:ext cx="8496944" cy="6000792"/>
          </a:xfrm>
          <a:prstGeom prst="round2DiagRect">
            <a:avLst>
              <a:gd name="adj1" fmla="val 25087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rtl="1"/>
            <a:endParaRPr lang="fr-FR" b="1" dirty="0" smtClean="0">
              <a:solidFill>
                <a:srgbClr val="000000"/>
              </a:solidFill>
              <a:latin typeface="Bahnschrift" pitchFamily="34" charset="0"/>
              <a:ea typeface="Times New Roman" pitchFamily="18" charset="0"/>
              <a:cs typeface="Arial" pitchFamily="34" charset="0"/>
            </a:endParaRPr>
          </a:p>
          <a:p>
            <a:pPr rtl="1"/>
            <a:endParaRPr lang="fr-FR" b="1" dirty="0" smtClean="0">
              <a:solidFill>
                <a:srgbClr val="000000"/>
              </a:solidFill>
              <a:latin typeface="Bahnschrift" pitchFamily="34" charset="0"/>
              <a:ea typeface="Times New Roman" pitchFamily="18" charset="0"/>
              <a:cs typeface="Arial" pitchFamily="34" charset="0"/>
            </a:endParaRPr>
          </a:p>
          <a:p>
            <a:pPr rtl="1"/>
            <a:endParaRPr lang="fr-FR" b="1" dirty="0" smtClean="0">
              <a:solidFill>
                <a:srgbClr val="000000"/>
              </a:solidFill>
              <a:latin typeface="Bahnschrift" pitchFamily="34" charset="0"/>
              <a:ea typeface="Times New Roman" pitchFamily="18" charset="0"/>
              <a:cs typeface="Arial" pitchFamily="34" charset="0"/>
            </a:endParaRPr>
          </a:p>
          <a:p>
            <a:endParaRPr lang="fr-FR" sz="2400" b="1" u="sng" dirty="0" smtClean="0">
              <a:solidFill>
                <a:srgbClr val="000000"/>
              </a:solidFill>
              <a:latin typeface="Bahnschrift SemiBold SemiConden" pitchFamily="34" charset="0"/>
              <a:ea typeface="Times New Roman" pitchFamily="18" charset="0"/>
              <a:cs typeface="Arial" pitchFamily="34" charset="0"/>
            </a:endParaRPr>
          </a:p>
          <a:p>
            <a:endParaRPr lang="fr-FR" sz="2400" b="1" u="sng" dirty="0" smtClean="0">
              <a:solidFill>
                <a:srgbClr val="000000"/>
              </a:solidFill>
              <a:latin typeface="Bahnschrift SemiBold SemiConden" pitchFamily="34" charset="0"/>
              <a:ea typeface="Times New Roman" pitchFamily="18" charset="0"/>
              <a:cs typeface="Arial" pitchFamily="34" charset="0"/>
            </a:endParaRPr>
          </a:p>
          <a:p>
            <a:endParaRPr lang="fr-FR" sz="2400" b="1" dirty="0" smtClean="0">
              <a:solidFill>
                <a:srgbClr val="000000"/>
              </a:solidFill>
              <a:latin typeface="Bahnschrift" pitchFamily="34" charset="0"/>
              <a:ea typeface="Times New Roman" pitchFamily="18" charset="0"/>
              <a:cs typeface="Arial" pitchFamily="34" charset="0"/>
            </a:endParaRPr>
          </a:p>
          <a:p>
            <a:r>
              <a:rPr lang="fr-FR" sz="2400" b="1" dirty="0" smtClean="0">
                <a:solidFill>
                  <a:srgbClr val="000000"/>
                </a:solidFill>
                <a:latin typeface="Bahnschrift" pitchFamily="34" charset="0"/>
                <a:ea typeface="Times New Roman" pitchFamily="18" charset="0"/>
                <a:cs typeface="Arial" pitchFamily="34" charset="0"/>
              </a:rPr>
              <a:t>                                </a:t>
            </a:r>
            <a:r>
              <a:rPr lang="fr-FR" sz="2400" b="1" dirty="0" smtClean="0">
                <a:solidFill>
                  <a:srgbClr val="000000"/>
                </a:solidFill>
                <a:latin typeface="Engravers MT" pitchFamily="18" charset="0"/>
                <a:ea typeface="Times New Roman" pitchFamily="18" charset="0"/>
                <a:cs typeface="Arial" pitchFamily="34" charset="0"/>
              </a:rPr>
              <a:t>Exposé:</a:t>
            </a:r>
          </a:p>
          <a:p>
            <a:endParaRPr lang="fr-FR" sz="2400" b="1" dirty="0" smtClean="0">
              <a:solidFill>
                <a:srgbClr val="000000"/>
              </a:solidFill>
              <a:latin typeface="Engravers MT" pitchFamily="18" charset="0"/>
              <a:ea typeface="Times New Roman" pitchFamily="18" charset="0"/>
              <a:cs typeface="Arial" pitchFamily="34" charset="0"/>
            </a:endParaRPr>
          </a:p>
          <a:p>
            <a:endParaRPr lang="fr-FR" sz="800" b="1" u="sng" dirty="0" smtClean="0">
              <a:solidFill>
                <a:srgbClr val="000000"/>
              </a:solidFill>
              <a:latin typeface="Bahnschrift SemiBold SemiConden" pitchFamily="34" charset="0"/>
              <a:ea typeface="Times New Roman" pitchFamily="18" charset="0"/>
              <a:cs typeface="Arial" pitchFamily="34" charset="0"/>
            </a:endParaRPr>
          </a:p>
          <a:p>
            <a:endParaRPr lang="fr-FR" sz="2400" b="1" u="sng" dirty="0" smtClean="0">
              <a:solidFill>
                <a:srgbClr val="000000"/>
              </a:solidFill>
              <a:latin typeface="Bahnschrift SemiBold SemiConden" pitchFamily="34" charset="0"/>
              <a:ea typeface="Times New Roman" pitchFamily="18" charset="0"/>
              <a:cs typeface="Arial" pitchFamily="34" charset="0"/>
            </a:endParaRPr>
          </a:p>
          <a:p>
            <a:endParaRPr lang="fr-FR" sz="2400" b="1" u="sng" dirty="0" smtClean="0">
              <a:solidFill>
                <a:srgbClr val="000000"/>
              </a:solidFill>
              <a:latin typeface="Bahnschrift SemiBold SemiConden" pitchFamily="34" charset="0"/>
              <a:ea typeface="Times New Roman" pitchFamily="18" charset="0"/>
              <a:cs typeface="Arial" pitchFamily="34" charset="0"/>
            </a:endParaRPr>
          </a:p>
          <a:p>
            <a:endParaRPr lang="fr-FR" sz="2400" b="1" u="sng" dirty="0" smtClean="0">
              <a:solidFill>
                <a:srgbClr val="000000"/>
              </a:solidFill>
              <a:latin typeface="Bahnschrift SemiBold SemiConden" pitchFamily="34" charset="0"/>
              <a:ea typeface="Times New Roman" pitchFamily="18" charset="0"/>
              <a:cs typeface="Arial" pitchFamily="34" charset="0"/>
            </a:endParaRPr>
          </a:p>
          <a:p>
            <a:r>
              <a:rPr lang="fr-FR" sz="2400" b="1" u="sng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Module</a:t>
            </a:r>
            <a:r>
              <a:rPr lang="fr-FR" sz="2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agronomie</a:t>
            </a:r>
            <a:endParaRPr lang="fr-FR" sz="2400" b="1" u="sng" dirty="0" smtClean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r>
              <a:rPr lang="fr-FR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Présentées par:                                                                                                                                                                 </a:t>
            </a:r>
          </a:p>
          <a:p>
            <a:r>
              <a:rPr lang="fr-FR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 KERKOUCHE HIBAT ERRAHMANE                              </a:t>
            </a:r>
          </a:p>
          <a:p>
            <a:pPr>
              <a:buFontTx/>
              <a:buChar char="-"/>
            </a:pPr>
            <a:r>
              <a:rPr lang="fr-FR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lang="fr-FR" sz="2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GHAMIT </a:t>
            </a:r>
            <a:r>
              <a:rPr lang="fr-FR" sz="2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HIBA</a:t>
            </a:r>
            <a:endParaRPr lang="fr-FR" sz="2400" b="1" dirty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2400" b="1" dirty="0">
                <a:solidFill>
                  <a:srgbClr val="000000"/>
                </a:solidFill>
                <a:latin typeface="Bahnschrift" pitchFamily="34" charset="0"/>
                <a:ea typeface="Times New Roman" pitchFamily="18" charset="0"/>
                <a:cs typeface="Arial" pitchFamily="34" charset="0"/>
              </a:rPr>
              <a:t>Année :2025/2026                                                  </a:t>
            </a:r>
          </a:p>
          <a:p>
            <a:endParaRPr lang="fr-FR" sz="2400" b="1" dirty="0">
              <a:solidFill>
                <a:srgbClr val="000000"/>
              </a:solidFill>
              <a:latin typeface="Bahnschrift" pitchFamily="34" charset="0"/>
              <a:ea typeface="Times New Roman" pitchFamily="18" charset="0"/>
              <a:cs typeface="Arial" pitchFamily="34" charset="0"/>
            </a:endParaRPr>
          </a:p>
          <a:p>
            <a:pPr algn="ctr" rtl="1"/>
            <a:endParaRPr lang="fr-FR" sz="1400" b="1" dirty="0" smtClean="0">
              <a:solidFill>
                <a:srgbClr val="000000"/>
              </a:solidFill>
              <a:latin typeface="Bahnschrift" pitchFamily="34" charset="0"/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8" name="Imag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754277"/>
            <a:ext cx="1143008" cy="127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5206" y="714356"/>
            <a:ext cx="121444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17"/>
          <p:cNvSpPr/>
          <p:nvPr/>
        </p:nvSpPr>
        <p:spPr>
          <a:xfrm>
            <a:off x="1188211" y="2690301"/>
            <a:ext cx="6767577" cy="10715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2800" b="1" u="sng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Arial" pitchFamily="34" charset="0"/>
              </a:rPr>
              <a:t>Thème: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2800" b="1" u="sng" dirty="0" err="1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Arial" pitchFamily="34" charset="0"/>
              </a:rPr>
              <a:t>Ies</a:t>
            </a:r>
            <a:r>
              <a:rPr lang="fr-FR" sz="2800" b="1" u="sng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Arial" pitchFamily="34" charset="0"/>
              </a:rPr>
              <a:t> fosses septiques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28794" y="571480"/>
            <a:ext cx="52864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r-FR" sz="1600" b="1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REPUBLIQUE ALGERIENNE DEMOCRATIQUE ET  POPULAIRE</a:t>
            </a:r>
          </a:p>
          <a:p>
            <a:pPr algn="ctr" rtl="1"/>
            <a:r>
              <a:rPr lang="fr-FR" sz="1600" b="1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MINISTERE DE  L’ENSEINEMENT SUPERIEUR ET DE</a:t>
            </a:r>
          </a:p>
          <a:p>
            <a:pPr algn="ctr" rtl="1"/>
            <a:r>
              <a:rPr lang="fr-FR" sz="1600" b="1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LA RECHERCHE SCIENTIFIQUE</a:t>
            </a:r>
          </a:p>
          <a:p>
            <a:pPr algn="ctr" rtl="1"/>
            <a:r>
              <a:rPr lang="fr-FR" sz="1600" b="1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Université Constantine </a:t>
            </a:r>
            <a:r>
              <a:rPr lang="fr-FR" sz="1600" b="1" dirty="0" smtClean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Arial" pitchFamily="34" charset="0"/>
              </a:rPr>
              <a:t>1</a:t>
            </a:r>
            <a:endParaRPr lang="ar-DZ" sz="1600" b="1" dirty="0" smtClean="0">
              <a:solidFill>
                <a:srgbClr val="000000"/>
              </a:solidFill>
              <a:latin typeface="Consolas" pitchFamily="49" charset="0"/>
              <a:ea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923927" y="363433"/>
            <a:ext cx="3641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                               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285720" y="188640"/>
            <a:ext cx="8643998" cy="6515738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3200" b="1" dirty="0" smtClean="0"/>
          </a:p>
          <a:p>
            <a:endParaRPr lang="fr-FR" sz="3200" b="1" dirty="0"/>
          </a:p>
          <a:p>
            <a:endParaRPr lang="fr-FR" sz="3200" b="1" dirty="0" smtClean="0"/>
          </a:p>
          <a:p>
            <a:endParaRPr lang="fr-FR" sz="3200" b="1" dirty="0"/>
          </a:p>
          <a:p>
            <a:endParaRPr lang="fr-FR" sz="3200" b="1" dirty="0" smtClean="0"/>
          </a:p>
          <a:p>
            <a:endParaRPr lang="fr-FR" sz="3200" b="1" dirty="0"/>
          </a:p>
          <a:p>
            <a:endParaRPr lang="fr-FR" sz="3200" b="1" dirty="0" smtClean="0"/>
          </a:p>
          <a:p>
            <a:endParaRPr lang="fr-FR" sz="3200" b="1" dirty="0"/>
          </a:p>
          <a:p>
            <a:endParaRPr lang="fr-FR" sz="3200" b="1" dirty="0" smtClean="0"/>
          </a:p>
          <a:p>
            <a:endParaRPr lang="fr-FR" sz="3200" b="1" dirty="0"/>
          </a:p>
          <a:p>
            <a:endParaRPr lang="fr-FR" sz="3200" b="1" dirty="0" smtClean="0"/>
          </a:p>
          <a:p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</a:t>
            </a:r>
          </a:p>
          <a:p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Stations de traitement des boues</a:t>
            </a:r>
          </a:p>
        </p:txBody>
      </p:sp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428596" y="3366598"/>
            <a:ext cx="821537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+mj-lt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7836"/>
            <a:ext cx="3528392" cy="265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7259"/>
            <a:ext cx="6089386" cy="271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87836"/>
            <a:ext cx="3449960" cy="250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923927" y="363433"/>
            <a:ext cx="3641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                               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285720" y="260648"/>
            <a:ext cx="8496944" cy="6494567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fr-FR" sz="28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 Les </a:t>
            </a:r>
            <a:r>
              <a:rPr lang="fr-FR" sz="2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eaux usées des fosses septiques</a:t>
            </a:r>
          </a:p>
          <a:p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Le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traitement des eaux usées provenant des fosses septiques vise à éliminer les polluants, les micro-organismes pathogènes et à rendre l’eau réutilisable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b.1Traitement </a:t>
            </a: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biologique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vise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à éliminer la matière organique dissoute restante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- L’eau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passe par un filtre bactérien ou un lit d’épandage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- Des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bactéries aérobies (comme </a:t>
            </a:r>
            <a:r>
              <a:rPr lang="fr-FR" sz="2000" b="1" i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Nitrosomonas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000" b="1" i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Nitrobacter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transforment l’ammoniac en nitrates .</a:t>
            </a: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traitement améliore la qualité biochimique de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l’eau.</a:t>
            </a:r>
          </a:p>
          <a:p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fr-FR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fr-FR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74260"/>
            <a:ext cx="3541713" cy="194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25" y="4260527"/>
            <a:ext cx="3181465" cy="21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923927" y="363433"/>
            <a:ext cx="3641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                               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285720" y="363433"/>
            <a:ext cx="8496944" cy="6305927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b.2désinfection </a:t>
            </a: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et affinage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Pour éliminer les germes pathogènes et les résidus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chimiques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b.1  Filtration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sur sable ou charbon actif → enlève les particules fines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b.2 Désinfection : fait par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Chloration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(ajout de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chlore) 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Rayons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UV (désinfection sans produits chimiques</a:t>
            </a:r>
            <a:r>
              <a:rPr lang="fr-FR" sz="3600" dirty="0" smtClean="0"/>
              <a:t>)</a:t>
            </a:r>
          </a:p>
          <a:p>
            <a:pPr>
              <a:lnSpc>
                <a:spcPct val="150000"/>
              </a:lnSpc>
            </a:pPr>
            <a:endParaRPr lang="fr-FR" sz="3600" dirty="0" smtClean="0"/>
          </a:p>
          <a:p>
            <a:pPr>
              <a:lnSpc>
                <a:spcPct val="150000"/>
              </a:lnSpc>
            </a:pPr>
            <a:endParaRPr lang="fr-FR" sz="3600" dirty="0"/>
          </a:p>
          <a:p>
            <a:endParaRPr lang="fr-FR" sz="3600" dirty="0" smtClean="0"/>
          </a:p>
          <a:p>
            <a:endParaRPr lang="fr-FR" sz="3600" dirty="0"/>
          </a:p>
          <a:p>
            <a:endParaRPr lang="fr-FR" sz="3600" dirty="0" smtClean="0"/>
          </a:p>
          <a:p>
            <a:endParaRPr lang="fr-FR" sz="3600" dirty="0"/>
          </a:p>
          <a:p>
            <a:endParaRPr lang="fr-FR" sz="3600" dirty="0" smtClean="0"/>
          </a:p>
          <a:p>
            <a:endParaRPr lang="fr-FR" sz="3600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28596" y="5572140"/>
            <a:ext cx="6786610" cy="7064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212658" rIns="91440" bIns="21265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857224" y="3267630"/>
            <a:ext cx="66437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1"/>
          <p:cNvSpPr/>
          <p:nvPr/>
        </p:nvSpPr>
        <p:spPr>
          <a:xfrm rot="10800000" flipH="1">
            <a:off x="9132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23927" y="363433"/>
            <a:ext cx="3641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endParaRPr lang="fr-FR" sz="3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193242" y="1000554"/>
            <a:ext cx="8736475" cy="5740814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endParaRPr lang="fr-FR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400" b="1" dirty="0" smtClean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1.Fertilisation naturelle</a:t>
            </a: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Les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boues issues des fosses septiques, après un traitement approprié, peuvent être utilisées comme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amendement organique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Elles améliorent la fertilité du sol grâce à 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•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 matière organique → améliore la structure du sol, la rétention d’eau et l’aération.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•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 éléments nutritifs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(azote, phosphore, potassiu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→ nourrissent les plantes et favorisent leur croissance.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•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 microorganismes bénéfiques → décomposent la matière organique et maintiennent un sol vivant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428596" y="3430414"/>
            <a:ext cx="821537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+mj-lt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552" y="363433"/>
            <a:ext cx="9433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Valorisation agronomique des produits des fosses septiques</a:t>
            </a:r>
            <a:endParaRPr lang="fr-FR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ndir un rectangle avec un coin diagonal 5"/>
          <p:cNvSpPr/>
          <p:nvPr/>
        </p:nvSpPr>
        <p:spPr>
          <a:xfrm>
            <a:off x="251520" y="188640"/>
            <a:ext cx="8640960" cy="6480720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2. Réutilisation </a:t>
            </a: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des eaux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traitées : 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Les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eaux usées traitées constituent une ressource alternative importante dans les régions où l’eau douce est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limitée,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près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traitement, elles peuvent être réutilisées pour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Arroser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 cultures non alimentaires (plantes ornementales, arbres ..) ce qui permet d’économiser l’eau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potable.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Améliorer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 fertilité du sol grâce aux nutriments 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Récupération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 sols dégradés en stimulant la vie microbienne du sol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fr-FR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400" b="1" dirty="0" smtClean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400" b="1" dirty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1"/>
          <p:cNvSpPr/>
          <p:nvPr/>
        </p:nvSpPr>
        <p:spPr>
          <a:xfrm rot="10800000" flipH="1">
            <a:off x="142844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-396552" y="80167"/>
            <a:ext cx="6636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r-FR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Avantages agronomiques</a:t>
            </a:r>
            <a:endParaRPr lang="fr-FR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428596" y="928670"/>
            <a:ext cx="8496944" cy="5328592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✅ Améliore la fertilité du sol</a:t>
            </a:r>
          </a:p>
          <a:p>
            <a:pPr>
              <a:lnSpc>
                <a:spcPct val="250000"/>
              </a:lnSpc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✅ Réduit l’utilisation d’engrais chimiques</a:t>
            </a:r>
          </a:p>
          <a:p>
            <a:pPr>
              <a:lnSpc>
                <a:spcPct val="250000"/>
              </a:lnSpc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✅ Valorise les déchets domestiques</a:t>
            </a:r>
          </a:p>
          <a:p>
            <a:pPr>
              <a:lnSpc>
                <a:spcPct val="250000"/>
              </a:lnSpc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✅ Protège l’environnement en évitant la pollution des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eaux</a:t>
            </a:r>
          </a:p>
          <a:p>
            <a:pPr>
              <a:lnSpc>
                <a:spcPct val="250000"/>
              </a:lnSpc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000100" y="5072074"/>
            <a:ext cx="6786610" cy="70646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212658" rIns="91440" bIns="21265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928662" y="3224852"/>
            <a:ext cx="72152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800" dirty="0" smtClean="0">
                <a:solidFill>
                  <a:schemeClr val="dk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1"/>
          <p:cNvSpPr/>
          <p:nvPr/>
        </p:nvSpPr>
        <p:spPr>
          <a:xfrm rot="10800000" flipH="1">
            <a:off x="142844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1538" y="363433"/>
            <a:ext cx="7429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000" b="1" dirty="0" smtClean="0">
                <a:effectLst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                           </a:t>
            </a:r>
            <a:r>
              <a:rPr lang="fr-FR" sz="4000" b="1" dirty="0" smtClean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CONCLUSION</a:t>
            </a:r>
            <a:r>
              <a:rPr lang="ar-DZ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  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184731" y="1071319"/>
            <a:ext cx="8496944" cy="5328592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 fosse septique, au-delà de sa fonction d’assainissement, représente une ressource agronomique précieuse si elle est bien gérée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valorisation des boues septiques, par compostage ou traitement biologique, et les eaux usées traités permet de transformer un déchet en ressource durable pour l’agriculture, contribuant ainsi à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une économie circulaire et écologique</a:t>
            </a:r>
            <a:r>
              <a:rPr lang="fr-FR" sz="3600" b="1" dirty="0" smtClean="0">
                <a:solidFill>
                  <a:srgbClr val="4F81BD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84731" cy="6199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26960" rIns="91440" bIns="21265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714348" y="3826400"/>
            <a:ext cx="76438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800" dirty="0" smtClean="0">
                <a:solidFill>
                  <a:schemeClr val="dk1"/>
                </a:solidFill>
              </a:rPr>
              <a:t>     </a:t>
            </a:r>
            <a:endParaRPr lang="fr-FR" sz="2000" dirty="0" smtClean="0">
              <a:solidFill>
                <a:srgbClr val="000000"/>
              </a:solidFill>
              <a:latin typeface="Calibri" pitchFamily="34" charset="0"/>
              <a:ea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ndir un rectangle avec un coin diagonal 5"/>
          <p:cNvSpPr/>
          <p:nvPr/>
        </p:nvSpPr>
        <p:spPr>
          <a:xfrm>
            <a:off x="361336" y="1000108"/>
            <a:ext cx="8568382" cy="5572164"/>
          </a:xfrm>
          <a:prstGeom prst="round2DiagRect">
            <a:avLst>
              <a:gd name="adj1" fmla="val 25087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1.Introduction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2.Définition des fosses septiques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3.Emplascement </a:t>
            </a:r>
            <a:endParaRPr lang="fr-FR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4.Structure interne d’une fosse </a:t>
            </a: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septique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5.Traitement </a:t>
            </a:r>
            <a:endParaRPr lang="fr-FR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a. traitement des boues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b. traitement des eaux usées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6. Valorisation agronomique </a:t>
            </a:r>
            <a:endParaRPr lang="fr-FR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7.Avantages </a:t>
            </a:r>
            <a:r>
              <a:rPr lang="fr-FR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agronomiques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8. 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285852" y="285728"/>
            <a:ext cx="5929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latin typeface="Times New Roman" pitchFamily="18" charset="0"/>
                <a:cs typeface="Times New Roman" pitchFamily="18" charset="0"/>
              </a:rPr>
              <a:t>Le plan de l’exposé</a:t>
            </a:r>
          </a:p>
        </p:txBody>
      </p:sp>
      <p:sp>
        <p:nvSpPr>
          <p:cNvPr id="8" name="Chevron 7"/>
          <p:cNvSpPr/>
          <p:nvPr/>
        </p:nvSpPr>
        <p:spPr>
          <a:xfrm rot="10800000" flipH="1">
            <a:off x="142844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1"/>
          <p:cNvSpPr/>
          <p:nvPr/>
        </p:nvSpPr>
        <p:spPr>
          <a:xfrm rot="10800000" flipH="1">
            <a:off x="142844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23927" y="363433"/>
            <a:ext cx="3641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                             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220170" y="958032"/>
            <a:ext cx="8672310" cy="5639319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 rtl="1">
              <a:lnSpc>
                <a:spcPct val="150000"/>
              </a:lnSpc>
            </a:pP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Les fosses septiques jouent un rôle essentiel dans la gestion durable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des déchets et des  </a:t>
            </a: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eaux usées domestiques. Dans de nombreuses zones rurales ou isolées, où l’accès au réseau d’égouts est limité, elles constituent une solution pratique et écologique. Grâce à l’action naturelle de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micro-organismes.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187624" y="254951"/>
            <a:ext cx="55989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1.I</a:t>
            </a:r>
            <a:r>
              <a:rPr kumimoji="0" lang="fr-FR" sz="32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cs typeface="Calibri" pitchFamily="34" charset="0"/>
              </a:rPr>
              <a:t>ntroduction</a:t>
            </a:r>
            <a:endParaRPr kumimoji="0" lang="fr-FR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1"/>
          <p:cNvSpPr/>
          <p:nvPr/>
        </p:nvSpPr>
        <p:spPr>
          <a:xfrm rot="10800000" flipH="1">
            <a:off x="142844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23927" y="363433"/>
            <a:ext cx="3641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                               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268187" y="933231"/>
            <a:ext cx="8568952" cy="5514177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2800" b="1" dirty="0" smtClean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endParaRPr lang="fr-FR" sz="2800" b="1" dirty="0" smtClean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2800" b="1" dirty="0" smtClean="0">
              <a:ln>
                <a:solidFill>
                  <a:srgbClr val="0070C0"/>
                </a:solidFill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28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Les fosses septiques: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sont </a:t>
            </a: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 installations utilisées pour la collecte et le traitement des eaux usée provenant des toilettes, cuisines et salles de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bain , Elles </a:t>
            </a: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font partie d’un système d’assainissement autonome, où les matières solides sont séparées des liquides et les déchets organiques se décomposent grâce à l’activité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microbienne</a:t>
            </a:r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fr-FR" sz="2800" dirty="0"/>
          </a:p>
          <a:p>
            <a:endParaRPr lang="fr-FR" sz="2800" dirty="0"/>
          </a:p>
          <a:p>
            <a:endParaRPr lang="fr-FR" sz="2800" dirty="0" smtClean="0"/>
          </a:p>
          <a:p>
            <a:endParaRPr lang="fr-FR" sz="2800" dirty="0"/>
          </a:p>
          <a:p>
            <a:endParaRPr lang="fr-FR" sz="2800" dirty="0" smtClean="0"/>
          </a:p>
          <a:p>
            <a:endParaRPr lang="fr-FR" sz="2800" dirty="0" smtClean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071538" y="254951"/>
            <a:ext cx="74295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2.Définition</a:t>
            </a:r>
            <a:r>
              <a:rPr lang="fr-FR" sz="2800" b="1" dirty="0" smtClean="0"/>
              <a:t> 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ndir un rectangle avec un coin diagonal 5"/>
          <p:cNvSpPr/>
          <p:nvPr/>
        </p:nvSpPr>
        <p:spPr>
          <a:xfrm>
            <a:off x="142843" y="933231"/>
            <a:ext cx="8568382" cy="5572164"/>
          </a:xfrm>
          <a:prstGeom prst="round2DiagRect">
            <a:avLst>
              <a:gd name="adj1" fmla="val 25087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5852" y="285728"/>
            <a:ext cx="5929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latin typeface="Times New Roman" pitchFamily="18" charset="0"/>
                <a:cs typeface="Times New Roman" pitchFamily="18" charset="0"/>
              </a:rPr>
              <a:t>Fosses </a:t>
            </a:r>
            <a:r>
              <a:rPr lang="fr-FR" sz="3200" b="1" dirty="0">
                <a:latin typeface="Times New Roman" pitchFamily="18" charset="0"/>
                <a:cs typeface="Times New Roman" pitchFamily="18" charset="0"/>
              </a:rPr>
              <a:t>septiques</a:t>
            </a:r>
          </a:p>
        </p:txBody>
      </p:sp>
      <p:sp>
        <p:nvSpPr>
          <p:cNvPr id="8" name="Chevron 7"/>
          <p:cNvSpPr/>
          <p:nvPr/>
        </p:nvSpPr>
        <p:spPr>
          <a:xfrm rot="10800000" flipH="1">
            <a:off x="142844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385499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034" y="1556792"/>
            <a:ext cx="396139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7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ndir un rectangle avec un coin diagonal 5"/>
          <p:cNvSpPr/>
          <p:nvPr/>
        </p:nvSpPr>
        <p:spPr>
          <a:xfrm>
            <a:off x="361336" y="1025188"/>
            <a:ext cx="8568382" cy="5572164"/>
          </a:xfrm>
          <a:prstGeom prst="round2DiagRect">
            <a:avLst>
              <a:gd name="adj1" fmla="val 25087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Le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choix de l’emplacement d’une fosse septique est très important pour assurer son bon fonctionnement et éviter toute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pollution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Les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fosses septiques doivent être installées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- à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une distance suffisante de la maison, au moins cinq mètres, afin d’éviter les odeurs et faciliter les travaux d’entretien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- À une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distance minimale de 35 mètres des puits, sources ou cours d’eau pour éviter toute contamination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- Dans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 sol perméable, permettant l’infiltration et la filtration naturelle des eaux traitées</a:t>
            </a:r>
            <a:r>
              <a:rPr lang="fr-F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7224" y="260648"/>
            <a:ext cx="80724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3.Emplascement  </a:t>
            </a:r>
            <a:r>
              <a:rPr lang="fr-FR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(ou placer </a:t>
            </a:r>
            <a:r>
              <a:rPr lang="fr-FR" sz="3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la fosses septique?)</a:t>
            </a:r>
          </a:p>
        </p:txBody>
      </p:sp>
      <p:sp>
        <p:nvSpPr>
          <p:cNvPr id="8" name="Chevron 7"/>
          <p:cNvSpPr/>
          <p:nvPr/>
        </p:nvSpPr>
        <p:spPr>
          <a:xfrm rot="10800000" flipH="1">
            <a:off x="142844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725144"/>
            <a:ext cx="518457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0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1"/>
          <p:cNvSpPr/>
          <p:nvPr/>
        </p:nvSpPr>
        <p:spPr>
          <a:xfrm rot="10800000" flipH="1">
            <a:off x="142844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286512" y="785793"/>
            <a:ext cx="127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                               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277452" y="961220"/>
            <a:ext cx="8496944" cy="5614344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à</a:t>
            </a:r>
            <a:r>
              <a:rPr lang="fr-FR" sz="3200" b="1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l’intérieur de la fosse :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- Couche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supérieure : les graisses et les huiles flottent à la surface.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- Couche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intermédiaire : eau trouble contenant de la matière organique dissoute.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- Couche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inférieure : dépôt de boues et matières solides qui se décomposent lentement. </a:t>
            </a: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 flipH="1">
            <a:off x="7500957" y="2143116"/>
            <a:ext cx="4571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5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38" y="214290"/>
            <a:ext cx="75329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4.Structure interne d’une </a:t>
            </a:r>
            <a:r>
              <a:rPr lang="fr-FR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fosse septique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57" y="3647125"/>
            <a:ext cx="480271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1"/>
          <p:cNvSpPr/>
          <p:nvPr/>
        </p:nvSpPr>
        <p:spPr>
          <a:xfrm rot="10800000" flipH="1">
            <a:off x="142844" y="357166"/>
            <a:ext cx="714380" cy="576064"/>
          </a:xfrm>
          <a:prstGeom prst="chevron">
            <a:avLst>
              <a:gd name="adj" fmla="val 547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35244" y="-62688"/>
            <a:ext cx="8894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ar-DZ" sz="4000" b="1" dirty="0" smtClean="0">
                <a:effectLst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</a:t>
            </a:r>
            <a:r>
              <a:rPr lang="fr-FR" sz="3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5.Traitement du contenu des fosses septiques</a:t>
            </a:r>
            <a:endParaRPr lang="fr-FR" sz="3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117197" y="646623"/>
            <a:ext cx="8806349" cy="6096294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>
              <a:lnSpc>
                <a:spcPct val="150000"/>
              </a:lnSpc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3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3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 smtClean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fr-FR" sz="28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b="1" dirty="0" err="1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a.les</a:t>
            </a:r>
            <a:r>
              <a:rPr lang="fr-FR" sz="28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boues des fosses septiques 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Le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contenu des fosses septiques, principalement constitué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boues riches en matière organique, peut être valorisé en agriculture après un traitement biologique rigoureux visant à éliminer les agents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pathogènes et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à stabiliser la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matière</a:t>
            </a:r>
            <a:r>
              <a:rPr lang="fr-FR" sz="32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a.1Phase </a:t>
            </a: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 digestion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anaérobie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Le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premier traitement se déroule en absence d’oxygène, grâce à l’action de microorganismes anaérobies. Ces bactéries décomposent la matière organique complexe (protéines, glucides, lipides) en composés plus simples, tout en produisant du biogaz (CH₄ et CO2)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comme :      </a:t>
            </a:r>
            <a:r>
              <a:rPr lang="fr-FR" sz="2000" b="1" i="1" dirty="0" err="1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Methanobacterium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responsables de la formation du méthane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000" b="1" i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Clostridium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dégrade les protéines et les acides gras complexes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2000" b="1" dirty="0">
              <a:ln>
                <a:solidFill>
                  <a:srgbClr val="0070C0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fr-FR" sz="3200" b="1" dirty="0" smtClean="0"/>
          </a:p>
          <a:p>
            <a:pPr>
              <a:lnSpc>
                <a:spcPct val="150000"/>
              </a:lnSpc>
            </a:pPr>
            <a:endParaRPr lang="fr-FR" sz="3200" b="1" dirty="0"/>
          </a:p>
          <a:p>
            <a:pPr>
              <a:lnSpc>
                <a:spcPct val="150000"/>
              </a:lnSpc>
            </a:pPr>
            <a:endParaRPr lang="fr-F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923927" y="363433"/>
            <a:ext cx="3641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                                 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243303" y="363433"/>
            <a:ext cx="8712968" cy="6286360"/>
          </a:xfrm>
          <a:prstGeom prst="round2DiagRect">
            <a:avLst>
              <a:gd name="adj1" fmla="val 25087"/>
              <a:gd name="adj2" fmla="val 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a.2 Phase de stabilisation aérobie (compostage) :</a:t>
            </a:r>
          </a:p>
          <a:p>
            <a:pPr>
              <a:lnSpc>
                <a:spcPct val="150000"/>
              </a:lnSpc>
            </a:pPr>
            <a:r>
              <a:rPr lang="fr-FR" sz="2400" b="1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Après la digestion, les boues sont séchées et compostées à l’air libre ou dans des installations contrôlées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processus favorise le développement de bactéries aérobies comme :</a:t>
            </a:r>
            <a:r>
              <a:rPr lang="fr-FR" sz="2000" b="1" i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Bacillus </a:t>
            </a:r>
            <a:r>
              <a:rPr lang="fr-FR" sz="2000" b="1" i="1" dirty="0" err="1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subtilis</a:t>
            </a:r>
            <a:r>
              <a:rPr lang="fr-FR" sz="2000" b="1" i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000" b="1" i="1" dirty="0" err="1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Pseudomona</a:t>
            </a:r>
            <a:r>
              <a:rPr lang="fr-FR" sz="2000" b="1" i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i="1" dirty="0" err="1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fluorescens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et </a:t>
            </a:r>
            <a:r>
              <a:rPr lang="fr-FR" sz="2000" b="1" i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Nitrosomonas </a:t>
            </a:r>
            <a:r>
              <a:rPr lang="fr-FR" sz="2000" b="1" i="1" dirty="0" err="1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spp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qui transforment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 matières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azotées en nitrates assimilables par les plantes</a:t>
            </a:r>
            <a:r>
              <a:rPr lang="fr-FR" sz="32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Le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compostage permet la minéralisation de la matière </a:t>
            </a:r>
            <a:r>
              <a:rPr lang="fr-FR" sz="2000" b="1" dirty="0" smtClean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organique     la </a:t>
            </a:r>
            <a:r>
              <a:rPr lang="fr-FR" sz="2000" b="1" dirty="0">
                <a:ln>
                  <a:solidFill>
                    <a:srgbClr val="0070C0"/>
                  </a:solidFill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réduction des pathogènes (par la chaleur et la compétition microbienne) et la production d’un compost stable et nutritif.</a:t>
            </a:r>
          </a:p>
          <a:p>
            <a:pPr>
              <a:lnSpc>
                <a:spcPct val="150000"/>
              </a:lnSpc>
            </a:pPr>
            <a:endParaRPr lang="fr-FR" sz="3200" b="1" dirty="0" smtClean="0"/>
          </a:p>
          <a:p>
            <a:pPr>
              <a:lnSpc>
                <a:spcPct val="150000"/>
              </a:lnSpc>
            </a:pPr>
            <a:endParaRPr lang="fr-F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5864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menade">
  <a:themeElements>
    <a:clrScheme name="Promenad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Promenade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romenade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3470</TotalTime>
  <Words>846</Words>
  <Application>Microsoft Office PowerPoint</Application>
  <PresentationFormat>Affichage à l'écran (4:3)</PresentationFormat>
  <Paragraphs>180</Paragraphs>
  <Slides>16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Promenade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ASMA</dc:creator>
  <cp:lastModifiedBy>infos</cp:lastModifiedBy>
  <cp:revision>277</cp:revision>
  <dcterms:created xsi:type="dcterms:W3CDTF">2015-05-26T15:54:54Z</dcterms:created>
  <dcterms:modified xsi:type="dcterms:W3CDTF">2025-10-15T11:21:28Z</dcterms:modified>
</cp:coreProperties>
</file>